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5"/>
  </p:notesMasterIdLst>
  <p:handoutMasterIdLst>
    <p:handoutMasterId r:id="rId36"/>
  </p:handoutMasterIdLst>
  <p:sldIdLst>
    <p:sldId id="264" r:id="rId5"/>
    <p:sldId id="272" r:id="rId6"/>
    <p:sldId id="364" r:id="rId7"/>
    <p:sldId id="365" r:id="rId8"/>
    <p:sldId id="366" r:id="rId9"/>
    <p:sldId id="275" r:id="rId10"/>
    <p:sldId id="367" r:id="rId11"/>
    <p:sldId id="278" r:id="rId12"/>
    <p:sldId id="370" r:id="rId13"/>
    <p:sldId id="386" r:id="rId14"/>
    <p:sldId id="387" r:id="rId15"/>
    <p:sldId id="388" r:id="rId16"/>
    <p:sldId id="277" r:id="rId17"/>
    <p:sldId id="289" r:id="rId18"/>
    <p:sldId id="310" r:id="rId19"/>
    <p:sldId id="389" r:id="rId20"/>
    <p:sldId id="392" r:id="rId21"/>
    <p:sldId id="393" r:id="rId22"/>
    <p:sldId id="356" r:id="rId23"/>
    <p:sldId id="323" r:id="rId24"/>
    <p:sldId id="394" r:id="rId25"/>
    <p:sldId id="324" r:id="rId26"/>
    <p:sldId id="327" r:id="rId27"/>
    <p:sldId id="362" r:id="rId28"/>
    <p:sldId id="396" r:id="rId29"/>
    <p:sldId id="395" r:id="rId30"/>
    <p:sldId id="363" r:id="rId31"/>
    <p:sldId id="377" r:id="rId32"/>
    <p:sldId id="378" r:id="rId33"/>
    <p:sldId id="385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C1E0"/>
    <a:srgbClr val="009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BBC4C-0835-40EF-9371-967BF02EEB4A}" v="1" dt="2024-09-03T20:09:07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824DE7B-7E6C-48C1-9A90-5C6B4B6841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20D3D7-8A24-461D-AF73-75FA65D88A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52B7-35BA-4CCC-B1E9-71CFD75409A7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46AC73-9469-4F60-8D13-AC2E9F28AC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716DD5-ED1B-4C4A-ABA7-2F5794AAA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502A1-B6EC-45C3-A651-5D6F402EDE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076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C804D-A00C-4AF9-B1DD-5C61F2F761EF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58AE7-AC08-474E-905E-73293946E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5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58AE7-AC08-474E-905E-73293946E1AC}" type="slidenum">
              <a:rPr lang="fr-CA" smtClean="0"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969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200150"/>
            <a:ext cx="6858000" cy="1790700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990850"/>
            <a:ext cx="6858000" cy="124182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075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090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8150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246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07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3747"/>
            <a:ext cx="7886700" cy="994172"/>
          </a:xfrm>
        </p:spPr>
        <p:txBody>
          <a:bodyPr/>
          <a:lstStyle>
            <a:lvl1pPr>
              <a:defRPr b="1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9122"/>
            <a:ext cx="7886700" cy="326350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E3E55D7-C1F8-4E46-BFFD-A97E28905B03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3756471-C6F9-4F6D-9E70-610EC350E2FA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3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3747"/>
            <a:ext cx="7886700" cy="994172"/>
          </a:xfrm>
        </p:spPr>
        <p:txBody>
          <a:bodyPr/>
          <a:lstStyle>
            <a:lvl1pPr>
              <a:defRPr b="1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9122"/>
            <a:ext cx="7886700" cy="326350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A294806-9673-437D-8193-9624E5E319DE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90A2B50-3290-46DF-B5A2-00108E66C821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8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3747"/>
            <a:ext cx="7886700" cy="994172"/>
          </a:xfrm>
        </p:spPr>
        <p:txBody>
          <a:bodyPr/>
          <a:lstStyle>
            <a:lvl1pPr>
              <a:defRPr b="1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9122"/>
            <a:ext cx="7886700" cy="326350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FCEDE53-0D78-4CA0-9302-2978C4E48082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1C79F0C-C2AC-45D4-A434-C0B24222B63F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3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20" y="1524431"/>
            <a:ext cx="7886700" cy="1125140"/>
          </a:xfrm>
        </p:spPr>
        <p:txBody>
          <a:bodyPr anchor="t"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520" y="1185281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rgbClr val="63C1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8E09DB2-FA95-4BD8-AD4D-AB24FB87C71E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FE629C3-0DA5-4484-B8D7-90BA39CF42EA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</p:spTree>
    <p:extLst>
      <p:ext uri="{BB962C8B-B14F-4D97-AF65-F5344CB8AC3E}">
        <p14:creationId xmlns:p14="http://schemas.microsoft.com/office/powerpoint/2010/main" val="14560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20" y="1524431"/>
            <a:ext cx="7886700" cy="1125140"/>
          </a:xfrm>
        </p:spPr>
        <p:txBody>
          <a:bodyPr anchor="t"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520" y="1185281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rgbClr val="63C1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ADBCFE2-AEB6-4C00-872E-A3AA4E3FC8F0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2C8F1BE-AC50-42CE-A2E7-30000BFA8D54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</p:spTree>
    <p:extLst>
      <p:ext uri="{BB962C8B-B14F-4D97-AF65-F5344CB8AC3E}">
        <p14:creationId xmlns:p14="http://schemas.microsoft.com/office/powerpoint/2010/main" val="270508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0EF13C3-C4E1-4A78-A528-7E63B8895D50}"/>
              </a:ext>
            </a:extLst>
          </p:cNvPr>
          <p:cNvSpPr txBox="1"/>
          <p:nvPr userDrawn="1"/>
        </p:nvSpPr>
        <p:spPr>
          <a:xfrm>
            <a:off x="8624745" y="4821614"/>
            <a:ext cx="5192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4357FD70-2D6C-45CA-B1B0-FAB120FBD59B}" type="slidenum">
              <a:rPr lang="fr-CA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CA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FFB90DC-8CD8-4B98-96C1-65FAD2AB163B}"/>
              </a:ext>
            </a:extLst>
          </p:cNvPr>
          <p:cNvSpPr txBox="1"/>
          <p:nvPr userDrawn="1"/>
        </p:nvSpPr>
        <p:spPr>
          <a:xfrm>
            <a:off x="628650" y="4886160"/>
            <a:ext cx="609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RÔLES D’ÉVALUATION FONCIÈRE </a:t>
            </a:r>
            <a:r>
              <a:rPr lang="fr-CA" sz="1800" baseline="30000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2025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2026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rgbClr val="0077B3"/>
                </a:solidFill>
                <a:latin typeface="Proxima Nova" panose="02000506030000020004" pitchFamily="50" charset="0"/>
              </a:rPr>
              <a:t>|</a:t>
            </a:r>
            <a:r>
              <a:rPr lang="fr-CA" sz="1800" baseline="30000">
                <a:solidFill>
                  <a:srgbClr val="004996"/>
                </a:solidFill>
                <a:latin typeface="Proxima Nova" panose="02000506030000020004" pitchFamily="50" charset="0"/>
              </a:rPr>
              <a:t> </a:t>
            </a:r>
            <a:r>
              <a:rPr lang="fr-CA" sz="1800" baseline="30000">
                <a:solidFill>
                  <a:schemeClr val="bg1"/>
                </a:solidFill>
                <a:latin typeface="Proxima Nova" panose="02000506030000020004" pitchFamily="50" charset="0"/>
              </a:rPr>
              <a:t>2027 </a:t>
            </a:r>
          </a:p>
        </p:txBody>
      </p:sp>
    </p:spTree>
    <p:extLst>
      <p:ext uri="{BB962C8B-B14F-4D97-AF65-F5344CB8AC3E}">
        <p14:creationId xmlns:p14="http://schemas.microsoft.com/office/powerpoint/2010/main" val="216968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F134-E050-433E-8632-E2152F365EC2}" type="datetimeFigureOut">
              <a:rPr lang="fr-CA" smtClean="0"/>
              <a:t>2024-09-04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111E-23E7-432B-BE20-F8FAF41747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998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54894"/>
            <a:ext cx="7886700" cy="99417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0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B0F134-E050-433E-8632-E2152F365EC2}" type="datetimeFigureOut">
              <a:rPr lang="fr-CA" smtClean="0"/>
              <a:pPr/>
              <a:t>2024-09-04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D1111E-23E7-432B-BE20-F8FAF417473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971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63" r:id="rId5"/>
    <p:sldLayoutId id="2147483672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5.emf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20.emf"/><Relationship Id="rId18" Type="http://schemas.openxmlformats.org/officeDocument/2006/relationships/image" Target="../media/image25.emf"/><Relationship Id="rId3" Type="http://schemas.openxmlformats.org/officeDocument/2006/relationships/tags" Target="../tags/tag25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9.emf"/><Relationship Id="rId17" Type="http://schemas.openxmlformats.org/officeDocument/2006/relationships/image" Target="../media/image24.emf"/><Relationship Id="rId2" Type="http://schemas.openxmlformats.org/officeDocument/2006/relationships/tags" Target="../tags/tag24.xml"/><Relationship Id="rId16" Type="http://schemas.openxmlformats.org/officeDocument/2006/relationships/image" Target="../media/image23.emf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image" Target="../media/image18.emf"/><Relationship Id="rId5" Type="http://schemas.openxmlformats.org/officeDocument/2006/relationships/tags" Target="../tags/tag27.xml"/><Relationship Id="rId15" Type="http://schemas.openxmlformats.org/officeDocument/2006/relationships/image" Target="../media/image22.emf"/><Relationship Id="rId10" Type="http://schemas.openxmlformats.org/officeDocument/2006/relationships/image" Target="../media/image17.png"/><Relationship Id="rId19" Type="http://schemas.openxmlformats.org/officeDocument/2006/relationships/image" Target="../media/image26.emf"/><Relationship Id="rId4" Type="http://schemas.openxmlformats.org/officeDocument/2006/relationships/tags" Target="../tags/tag26.xml"/><Relationship Id="rId9" Type="http://schemas.openxmlformats.org/officeDocument/2006/relationships/image" Target="../media/image16.png"/><Relationship Id="rId1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4.emf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28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36.png"/><Relationship Id="rId18" Type="http://schemas.openxmlformats.org/officeDocument/2006/relationships/image" Target="../media/image41.emf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image" Target="../media/image16.png"/><Relationship Id="rId17" Type="http://schemas.openxmlformats.org/officeDocument/2006/relationships/image" Target="../media/image40.emf"/><Relationship Id="rId2" Type="http://schemas.openxmlformats.org/officeDocument/2006/relationships/tags" Target="../tags/tag38.xml"/><Relationship Id="rId16" Type="http://schemas.openxmlformats.org/officeDocument/2006/relationships/image" Target="../media/image39.emf"/><Relationship Id="rId20" Type="http://schemas.openxmlformats.org/officeDocument/2006/relationships/image" Target="../media/image43.emf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image" Target="../media/image17.png"/><Relationship Id="rId5" Type="http://schemas.openxmlformats.org/officeDocument/2006/relationships/tags" Target="../tags/tag41.xml"/><Relationship Id="rId15" Type="http://schemas.openxmlformats.org/officeDocument/2006/relationships/image" Target="../media/image38.emf"/><Relationship Id="rId10" Type="http://schemas.openxmlformats.org/officeDocument/2006/relationships/image" Target="../media/image35.emf"/><Relationship Id="rId19" Type="http://schemas.openxmlformats.org/officeDocument/2006/relationships/image" Target="../media/image42.emf"/><Relationship Id="rId4" Type="http://schemas.openxmlformats.org/officeDocument/2006/relationships/tags" Target="../tags/tag40.xml"/><Relationship Id="rId9" Type="http://schemas.openxmlformats.org/officeDocument/2006/relationships/image" Target="../media/image28.emf"/><Relationship Id="rId14" Type="http://schemas.openxmlformats.org/officeDocument/2006/relationships/image" Target="../media/image37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Relationship Id="rId4" Type="http://schemas.openxmlformats.org/officeDocument/2006/relationships/image" Target="../media/image4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tags" Target="../tags/tag54.xml"/><Relationship Id="rId7" Type="http://schemas.openxmlformats.org/officeDocument/2006/relationships/slideLayout" Target="../slideLayouts/slideLayout3.xml"/><Relationship Id="rId12" Type="http://schemas.openxmlformats.org/officeDocument/2006/relationships/image" Target="../media/image55.svg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image" Target="../media/image54.png"/><Relationship Id="rId5" Type="http://schemas.openxmlformats.org/officeDocument/2006/relationships/tags" Target="../tags/tag56.xml"/><Relationship Id="rId10" Type="http://schemas.openxmlformats.org/officeDocument/2006/relationships/image" Target="../media/image53.png"/><Relationship Id="rId4" Type="http://schemas.openxmlformats.org/officeDocument/2006/relationships/tags" Target="../tags/tag55.xml"/><Relationship Id="rId9" Type="http://schemas.openxmlformats.org/officeDocument/2006/relationships/image" Target="../media/image52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hyperlink" Target="http://www.ville.quebec.qc.ca/evaluation" TargetMode="External"/><Relationship Id="rId4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38DE9C-2D9C-481C-A9C2-D2511A0CC60F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99154" y="1121492"/>
            <a:ext cx="6858000" cy="17907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1800">
                <a:solidFill>
                  <a:srgbClr val="8ECFED"/>
                </a:solidFill>
                <a:latin typeface="Proxima Nova" panose="02000506030000020004" pitchFamily="50" charset="0"/>
              </a:rPr>
              <a:t>Présentation des</a:t>
            </a:r>
            <a:br>
              <a:rPr lang="fr-FR" sz="1800">
                <a:solidFill>
                  <a:srgbClr val="DE0F67"/>
                </a:solidFill>
                <a:latin typeface="Proxima Nova" panose="02000506030000020004" pitchFamily="50" charset="0"/>
              </a:rPr>
            </a:br>
            <a:r>
              <a:rPr lang="fr-FR" b="0" i="0" u="none" strike="noStrike">
                <a:solidFill>
                  <a:schemeClr val="bg1"/>
                </a:solidFill>
                <a:latin typeface="Proxima Nova Extrabold" panose="02000506030000020004" pitchFamily="50" charset="0"/>
              </a:rPr>
              <a:t>RÔLES D’ÉVALUATION </a:t>
            </a:r>
            <a:br>
              <a:rPr lang="fr-FR" b="0" i="0" u="none" strike="noStrike">
                <a:solidFill>
                  <a:schemeClr val="bg1"/>
                </a:solidFill>
                <a:latin typeface="Proxima Nova Extrabold" panose="02000506030000020004" pitchFamily="50" charset="0"/>
              </a:rPr>
            </a:br>
            <a:r>
              <a:rPr lang="fr-FR" b="0" i="0" u="none" strike="noStrike">
                <a:solidFill>
                  <a:schemeClr val="bg1"/>
                </a:solidFill>
                <a:latin typeface="Proxima Nova Extrabold" panose="02000506030000020004" pitchFamily="50" charset="0"/>
              </a:rPr>
              <a:t>FONCIÈRE</a:t>
            </a:r>
            <a:br>
              <a:rPr lang="fr-FR" sz="1800" b="1">
                <a:solidFill>
                  <a:srgbClr val="000000"/>
                </a:solidFill>
                <a:latin typeface="Helvetica 55 Roman" pitchFamily="34" charset="0"/>
              </a:rPr>
            </a:br>
            <a:r>
              <a:rPr lang="fr-FR" sz="1800" b="1">
                <a:solidFill>
                  <a:srgbClr val="8ECFED"/>
                </a:solidFill>
                <a:latin typeface="Proxima Nova" panose="02000506030000020004" pitchFamily="50" charset="0"/>
              </a:rPr>
              <a:t>de l’agglomération de Québec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C6E20E-9F79-440F-A583-DD782F49EE54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99154" y="2764705"/>
            <a:ext cx="6858000" cy="1241822"/>
          </a:xfrm>
        </p:spPr>
        <p:txBody>
          <a:bodyPr>
            <a:normAutofit/>
          </a:bodyPr>
          <a:lstStyle/>
          <a:p>
            <a:r>
              <a:rPr lang="fr-FR">
                <a:latin typeface="Arial"/>
                <a:cs typeface="Arial"/>
              </a:rPr>
              <a:t>2025</a:t>
            </a:r>
            <a:r>
              <a:rPr lang="fr-FR" i="0" u="none" strike="noStrike">
                <a:solidFill>
                  <a:srgbClr val="004996"/>
                </a:solidFill>
                <a:latin typeface="Arial"/>
                <a:cs typeface="Arial"/>
              </a:rPr>
              <a:t> </a:t>
            </a:r>
            <a:r>
              <a:rPr lang="fr-FR" i="0" u="none" strike="noStrike">
                <a:solidFill>
                  <a:srgbClr val="0077B3"/>
                </a:solidFill>
                <a:latin typeface="Arial"/>
                <a:cs typeface="Arial"/>
              </a:rPr>
              <a:t>|</a:t>
            </a:r>
            <a:r>
              <a:rPr lang="fr-FR" i="0" u="none" strike="noStrike">
                <a:solidFill>
                  <a:srgbClr val="004996"/>
                </a:solidFill>
                <a:latin typeface="Arial"/>
                <a:cs typeface="Arial"/>
              </a:rPr>
              <a:t> </a:t>
            </a:r>
            <a:r>
              <a:rPr lang="fr-FR">
                <a:latin typeface="Arial"/>
                <a:cs typeface="Arial"/>
              </a:rPr>
              <a:t>2026</a:t>
            </a:r>
            <a:r>
              <a:rPr lang="fr-FR" i="0" u="none" strike="noStrike">
                <a:solidFill>
                  <a:srgbClr val="004996"/>
                </a:solidFill>
                <a:latin typeface="Arial"/>
                <a:cs typeface="Arial"/>
              </a:rPr>
              <a:t> </a:t>
            </a:r>
            <a:r>
              <a:rPr lang="fr-FR" i="0" u="none" strike="noStrike">
                <a:solidFill>
                  <a:srgbClr val="0077B3"/>
                </a:solidFill>
                <a:latin typeface="Arial"/>
                <a:cs typeface="Arial"/>
              </a:rPr>
              <a:t>|</a:t>
            </a:r>
            <a:r>
              <a:rPr lang="fr-FR" i="0" u="none" strike="noStrike">
                <a:solidFill>
                  <a:srgbClr val="004996"/>
                </a:solidFill>
                <a:latin typeface="Arial"/>
                <a:cs typeface="Arial"/>
              </a:rPr>
              <a:t> </a:t>
            </a:r>
            <a:r>
              <a:rPr lang="fr-FR">
                <a:latin typeface="Arial"/>
                <a:cs typeface="Arial"/>
              </a:rPr>
              <a:t>2027</a:t>
            </a:r>
            <a:endParaRPr lang="fr-FR" i="0" u="none" strike="noStrike">
              <a:latin typeface="Arial"/>
              <a:cs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FDB94F7-75C2-40AC-A75C-F7BE6E5D6EC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28651" y="4419601"/>
            <a:ext cx="183832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1200">
                <a:solidFill>
                  <a:schemeClr val="bg1"/>
                </a:solidFill>
                <a:latin typeface="Arial"/>
                <a:cs typeface="Arial"/>
              </a:rPr>
              <a:t>5 septembre 2024</a:t>
            </a:r>
          </a:p>
        </p:txBody>
      </p:sp>
    </p:spTree>
    <p:extLst>
      <p:ext uri="{BB962C8B-B14F-4D97-AF65-F5344CB8AC3E}">
        <p14:creationId xmlns:p14="http://schemas.microsoft.com/office/powerpoint/2010/main" val="41187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AGGLOMÉRATION DE QUÉBEC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F45C332-C854-F485-C218-2BE5DA444E6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5162550" cy="2095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A8EB41-A112-F7FF-C186-EA95554975A1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5000"/>
          </a:blip>
          <a:stretch>
            <a:fillRect/>
          </a:stretch>
        </p:blipFill>
        <p:spPr>
          <a:xfrm>
            <a:off x="537882" y="1394706"/>
            <a:ext cx="2333625" cy="1905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EE8DF28-B5A4-E73C-10A2-6ECB6DF02F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1725" y="1394706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1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AGGLOMÉRATION DE QUÉBEC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F45C332-C854-F485-C218-2BE5DA444E6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5162550" cy="2095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514AD1F-2E76-75B6-950B-5EAC9287FD5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5000"/>
          </a:blip>
          <a:stretch>
            <a:fillRect/>
          </a:stretch>
        </p:blipFill>
        <p:spPr>
          <a:xfrm>
            <a:off x="537881" y="1394706"/>
            <a:ext cx="2333625" cy="1905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EBE53DD-0A73-8D46-830C-CC771B3CECA9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35000"/>
          </a:blip>
          <a:stretch>
            <a:fillRect/>
          </a:stretch>
        </p:blipFill>
        <p:spPr>
          <a:xfrm>
            <a:off x="6180380" y="1394706"/>
            <a:ext cx="2333625" cy="1905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CCD992C-BE23-356A-5E9E-E9A4447E92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0543" y="1394706"/>
            <a:ext cx="25908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5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AGGLOMÉRATION DE QUÉBEC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F45C332-C854-F485-C218-2BE5DA444E6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37882" y="4485731"/>
            <a:ext cx="5162550" cy="2095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8C2E2F9-1820-75DF-0F2D-B7B6247F439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642797" y="3339329"/>
            <a:ext cx="3962743" cy="32311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0AB318A-1231-FD9B-A251-F9DC163E5F0F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360174" y="3293605"/>
            <a:ext cx="6480610" cy="20728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E7EDF80-CB5B-9E15-FAE1-09C1E8FD2EE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1869217" y="3636607"/>
            <a:ext cx="1304925" cy="847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AAC6C53B-5404-FE70-5C52-03FC9BE767C1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873208" y="3636602"/>
            <a:ext cx="1304925" cy="84772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CC0496E-BB66-435B-0AE4-7CF1784D837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</a:blip>
          <a:stretch>
            <a:fillRect/>
          </a:stretch>
        </p:blipFill>
        <p:spPr>
          <a:xfrm>
            <a:off x="537881" y="1394706"/>
            <a:ext cx="2333625" cy="1905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2BB29B0-7E1A-208C-BF05-7FA62671E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30543" y="1394706"/>
            <a:ext cx="2590800" cy="1905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5E4231E-B96F-859E-A0EF-5F50BACBA9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7881" y="3636605"/>
            <a:ext cx="1304925" cy="8477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4522196-3A77-2AB0-67DE-B7897B82AF6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99935" y="3636602"/>
            <a:ext cx="1304925" cy="84772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71D52A6-2B70-7F89-5401-A37445F3320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30932" y="3636603"/>
            <a:ext cx="1304925" cy="84772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590E3F16-0A2C-6897-1CE0-D9422E271EC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10425" y="3636602"/>
            <a:ext cx="1304925" cy="84772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3178C78-B6AB-D9E9-0BF3-4FCA6A75CCD6}"/>
              </a:ext>
            </a:extLst>
          </p:cNvPr>
          <p:cNvPicPr>
            <a:picLocks noChangeAspect="1"/>
          </p:cNvPicPr>
          <p:nvPr/>
        </p:nvPicPr>
        <p:blipFill>
          <a:blip r:embed="rId19">
            <a:alphaModFix amt="35000"/>
          </a:blip>
          <a:stretch>
            <a:fillRect/>
          </a:stretch>
        </p:blipFill>
        <p:spPr>
          <a:xfrm>
            <a:off x="6180380" y="1388605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BA78C-DA14-4902-9F2D-342135968CB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SOMMAIRE PAR TERRITOIRE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AGGLOMÉRATION DE QUÉBEC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98235FD-586B-CF02-F420-9912A8A66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397919"/>
            <a:ext cx="7886700" cy="214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0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53A2E-EFF0-4994-B7C0-4E3206AECE4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6555" y="1289141"/>
            <a:ext cx="7886700" cy="1125140"/>
          </a:xfrm>
        </p:spPr>
        <p:txBody>
          <a:bodyPr/>
          <a:lstStyle/>
          <a:p>
            <a:r>
              <a:rPr lang="fr-FR" b="0">
                <a:latin typeface="Proxima Nova Extrabold" panose="02000506030000020004" pitchFamily="50" charset="0"/>
              </a:rPr>
              <a:t>VILLE DE QUÉBEC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270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VILLE DE QUÉBEC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4074EDE-1A8B-C00B-6A88-80C41010AD4A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4905375" cy="2095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EA115B2-FC66-969C-1225-D458F1F8D1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82" y="1397919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6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VILLE DE QUÉBEC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119FB5-9920-7684-6C71-6DA8591E771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4905375" cy="20955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CD8CEE1A-736F-078A-7D67-60CCF64343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1725" y="1397919"/>
            <a:ext cx="2333625" cy="1905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F256253-5AB4-DBED-2C7D-6050C45701FF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35000"/>
          </a:blip>
          <a:stretch>
            <a:fillRect/>
          </a:stretch>
        </p:blipFill>
        <p:spPr>
          <a:xfrm>
            <a:off x="537882" y="1397919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4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VILLE DE QUÉBEC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119FB5-9920-7684-6C71-6DA8591E771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4905375" cy="2095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CEFCF01-15A0-6D2A-7481-361C2201B5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1216" y="1397919"/>
            <a:ext cx="2590800" cy="1905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D60842E-F8FD-B162-99EF-A16BF8D37247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35000"/>
          </a:blip>
          <a:stretch>
            <a:fillRect/>
          </a:stretch>
        </p:blipFill>
        <p:spPr>
          <a:xfrm>
            <a:off x="537882" y="1397919"/>
            <a:ext cx="2333625" cy="1905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9CBF90C-5493-C32C-9AD9-3697695AC56A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35000"/>
          </a:blip>
          <a:stretch>
            <a:fillRect/>
          </a:stretch>
        </p:blipFill>
        <p:spPr>
          <a:xfrm>
            <a:off x="6181725" y="1397919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10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715" y="363741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VILLE DE QUÉBEC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119FB5-9920-7684-6C71-6DA8591E771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37882" y="4515335"/>
            <a:ext cx="4905375" cy="20955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C63F498-066A-6CA9-6754-40DD6806FDF9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3231216" y="1397919"/>
            <a:ext cx="2590800" cy="1905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CC9D399-3FF8-D843-5B4B-CF7904A7583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1286311" y="3302919"/>
            <a:ext cx="6480610" cy="20728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2E38D3B-998D-30CD-6E53-D85C81006527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573285" y="3368675"/>
            <a:ext cx="3962743" cy="32311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75B238D-A83A-A415-FE06-2DB3FFE6488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5880008" y="3653438"/>
            <a:ext cx="1304657" cy="84741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097C573C-B0A0-E37D-1EC6-F75E6FD7E1C1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1867255" y="3653064"/>
            <a:ext cx="1304925" cy="8477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9A0C3D2-C8C4-38CD-12A8-2CF8176D19D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0127" y="3652875"/>
            <a:ext cx="1304925" cy="84772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9F42045-4A66-D39A-6823-01E1EED4CE4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08289" y="3652567"/>
            <a:ext cx="1304925" cy="84772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46491E9-A946-2966-DF33-BF6BC209B2A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49055" y="3652567"/>
            <a:ext cx="1304925" cy="84772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20CFB10-F876-4FA2-417D-F88A311B73F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10425" y="3652566"/>
            <a:ext cx="1304925" cy="847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8F0F3AE-3C56-BA45-EFBA-04DCC6B2E229}"/>
              </a:ext>
            </a:extLst>
          </p:cNvPr>
          <p:cNvPicPr>
            <a:picLocks noChangeAspect="1"/>
          </p:cNvPicPr>
          <p:nvPr/>
        </p:nvPicPr>
        <p:blipFill>
          <a:blip r:embed="rId19">
            <a:alphaModFix amt="35000"/>
          </a:blip>
          <a:stretch>
            <a:fillRect/>
          </a:stretch>
        </p:blipFill>
        <p:spPr>
          <a:xfrm>
            <a:off x="537882" y="1397919"/>
            <a:ext cx="2333625" cy="1905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9C044CD-5AC1-8AF9-6068-841630AF8784}"/>
              </a:ext>
            </a:extLst>
          </p:cNvPr>
          <p:cNvPicPr>
            <a:picLocks noChangeAspect="1"/>
          </p:cNvPicPr>
          <p:nvPr/>
        </p:nvPicPr>
        <p:blipFill>
          <a:blip r:embed="rId20">
            <a:alphaModFix amt="35000"/>
          </a:blip>
          <a:stretch>
            <a:fillRect/>
          </a:stretch>
        </p:blipFill>
        <p:spPr>
          <a:xfrm>
            <a:off x="6181725" y="1397919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77F1D-3BC4-472B-B2FD-85C33C0FAF8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000" b="0">
                <a:latin typeface="Proxima Nova Extrabold" panose="02000506030000020004"/>
              </a:rPr>
              <a:t>RÉSUMÉ DU RÔLE</a:t>
            </a:r>
            <a:br>
              <a:rPr lang="fr-CA" sz="3000" b="0">
                <a:latin typeface="Proxima Nova Extrabold" panose="02000506030000020004"/>
              </a:rPr>
            </a:br>
            <a:r>
              <a:rPr lang="fr-CA" sz="3000" b="0">
                <a:latin typeface="Proxima Nova Extrabold" panose="02000506030000020004"/>
              </a:rPr>
              <a:t>VILLE DE QUÉBEC</a:t>
            </a:r>
          </a:p>
        </p:txBody>
      </p:sp>
    </p:spTree>
    <p:extLst>
      <p:ext uri="{BB962C8B-B14F-4D97-AF65-F5344CB8AC3E}">
        <p14:creationId xmlns:p14="http://schemas.microsoft.com/office/powerpoint/2010/main" val="393481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RESPONSABILITÉS ET COMPÉTENCES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919"/>
            <a:ext cx="6074709" cy="313374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172720" indent="-1727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500">
                <a:latin typeface="Arial"/>
                <a:cs typeface="Arial"/>
              </a:rPr>
              <a:t>Les rôles sont confectionnés par des évaluateurs agréés impartiaux et une équipe technique spécialisée.</a:t>
            </a:r>
            <a:endParaRPr lang="fr-FR"/>
          </a:p>
          <a:p>
            <a:pPr marL="172720" indent="-1727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FR" sz="1500">
                <a:latin typeface="Arial"/>
                <a:cs typeface="Arial"/>
              </a:rPr>
              <a:t>Les rôles sont signés par l’évaluateur de l’agglomération de Québec.</a:t>
            </a:r>
            <a:endParaRPr lang="fr-CA" sz="1500"/>
          </a:p>
          <a:p>
            <a:pPr marL="0" indent="-1727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500">
                <a:latin typeface="Arial"/>
                <a:cs typeface="Arial"/>
              </a:rPr>
              <a:t>À titre de signataire, celui-ci doit : </a:t>
            </a:r>
          </a:p>
          <a:p>
            <a:pPr marL="456565" indent="-172720">
              <a:lnSpc>
                <a:spcPct val="12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500">
                <a:latin typeface="Arial"/>
                <a:cs typeface="Arial"/>
              </a:rPr>
              <a:t>Être membre de l’Ordre des évaluateurs agréés du Québec;</a:t>
            </a:r>
          </a:p>
          <a:p>
            <a:pPr marL="456565" indent="-172720">
              <a:lnSpc>
                <a:spcPct val="12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500">
                <a:latin typeface="Arial"/>
                <a:cs typeface="Arial"/>
              </a:rPr>
              <a:t>Veiller au respect des prescriptions de la </a:t>
            </a:r>
            <a:r>
              <a:rPr lang="fr-CA" sz="1500" i="1">
                <a:latin typeface="Arial"/>
                <a:cs typeface="Arial"/>
              </a:rPr>
              <a:t>Loi sur la fiscalité municipal</a:t>
            </a:r>
            <a:r>
              <a:rPr lang="fr-CA" sz="1500">
                <a:latin typeface="Arial"/>
                <a:cs typeface="Arial"/>
              </a:rPr>
              <a:t>e et des règlements provinciaux qui en découlent;</a:t>
            </a:r>
          </a:p>
          <a:p>
            <a:pPr marL="456565" indent="-172720">
              <a:lnSpc>
                <a:spcPct val="12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500">
                <a:latin typeface="Arial"/>
                <a:cs typeface="Arial"/>
              </a:rPr>
              <a:t>Assurer le respect des normes de pratique professionnelle de l’Ordre des évaluateurs agréés du Québec.</a:t>
            </a:r>
          </a:p>
          <a:p>
            <a:pPr marL="172720" indent="0">
              <a:lnSpc>
                <a:spcPct val="120000"/>
              </a:lnSpc>
              <a:spcBef>
                <a:spcPts val="1200"/>
              </a:spcBef>
              <a:buSzPct val="80000"/>
              <a:buNone/>
            </a:pPr>
            <a:r>
              <a:rPr lang="fr-CA" sz="1500">
                <a:latin typeface="Arial"/>
                <a:cs typeface="Arial"/>
              </a:rPr>
              <a:t>Ainsi, la confection des rôles est un exercice scientifique neutre, rigoureux et indépendant.</a:t>
            </a:r>
          </a:p>
          <a:p>
            <a:pPr marL="171450" indent="0">
              <a:buNone/>
            </a:pPr>
            <a:endParaRPr lang="fr-CA" sz="1600"/>
          </a:p>
          <a:p>
            <a:pPr marL="171450" indent="0">
              <a:buNone/>
            </a:pPr>
            <a:endParaRPr lang="fr-CA" sz="1200"/>
          </a:p>
          <a:p>
            <a:pPr marL="171450" indent="-171450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8268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BA78C-DA14-4902-9F2D-342135968CB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VARIATION DE LA VALEUR AUX RÔLES D’ÉVALUATION DEPUIS 2007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 DE QUÉBEC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B7A06B-BD11-1310-5730-FD7BDC6AA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397919"/>
            <a:ext cx="7886699" cy="244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38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BA78C-DA14-4902-9F2D-342135968CB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SYNTHÈSE DES IMMEUBLES RÉSIDENTIELS ET MULTIRÉSIDENTIELS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 DE QUÉBEC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AA24E13-127C-4300-0B6B-8B116E3DB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397919"/>
            <a:ext cx="7886700" cy="24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67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BA78C-DA14-4902-9F2D-342135968CB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8446984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SYNTHÈSE DES IMMEUBLES NON RÉSIDENTIELS ET INDUSTRIELS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  DE QUÉBEC</a:t>
            </a:r>
            <a:endParaRPr lang="fr-FR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2B98E-4B77-4F96-08D8-86B1B27B5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65" y="1397919"/>
            <a:ext cx="7887385" cy="285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57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0953D-3F24-4FEC-8622-8E551B8A4CE3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DÉTAILS POUR LES IMMEUBLES COMMERCIAUX ET DE SERVICES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 DE QUÉBEC</a:t>
            </a:r>
            <a:endParaRPr lang="fr-FR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000A6F0-19A1-D6F6-CA31-8DCC2F03C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397919"/>
            <a:ext cx="7886700" cy="284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15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2479F-1E06-4AAC-B1A8-2CF36C20E2C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SYNTHÈSE DE LA VALEUR MOYENNE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 DE QUÉBEC</a:t>
            </a:r>
            <a:endParaRPr lang="fr-CA" sz="18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303DA58-380C-4C4E-187A-2E46E5072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98" y="1397919"/>
            <a:ext cx="7839152" cy="234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3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2479F-1E06-4AAC-B1A8-2CF36C20E2C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SYNTHÈSE DE LA VALEUR MOYENNE PAR ARRONDISSEMENT</a:t>
            </a:r>
            <a:br>
              <a:rPr lang="fr-CA" sz="1800"/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VILLE DE QUÉBEC</a:t>
            </a:r>
            <a:endParaRPr lang="fr-CA" sz="18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C5DA392-563F-1334-383E-1F15BB127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99" y="1397919"/>
            <a:ext cx="7839151" cy="287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37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2479F-1E06-4AAC-B1A8-2CF36C20E2C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VARIATION DES VALEURS AUX RÔLES D’ÉVALUATION DEPUIS 2007 VILLE DE QUÉBEC</a:t>
            </a:r>
            <a:endParaRPr lang="fr-CA" sz="18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757729-5C5D-E233-4AFF-EB3BBA490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98" y="1397919"/>
            <a:ext cx="7839152" cy="277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56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97143"/>
            <a:ext cx="7886700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SERVICE AUX CITOYENS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0859"/>
            <a:ext cx="6156058" cy="2889138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fr-CA" sz="4800"/>
              <a:t>Pour obtenir des renseignements supplémentaires, vous pouvez consulter le site Internet de la Ville de Québec :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fr-CA" sz="4400"/>
              <a:t>	Regarder nos capsules explicatives ;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CA" sz="4400"/>
              <a:t>	Consulter la section « Taxes et évaluation » ;</a:t>
            </a:r>
          </a:p>
          <a:p>
            <a:pPr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fr-CA" sz="4400"/>
              <a:t>	Utiliser l’application « Explorer le marché de mon secteur » qui sera disponible 	suivant l’expédition des avis d’évaluation à l’ensemble des propriétaires en février 	2025.</a:t>
            </a:r>
          </a:p>
          <a:p>
            <a:pPr indent="0">
              <a:lnSpc>
                <a:spcPct val="100000"/>
              </a:lnSpc>
              <a:spcBef>
                <a:spcPts val="1200"/>
              </a:spcBef>
              <a:buNone/>
            </a:pPr>
            <a:endParaRPr lang="fr-CA" sz="4400"/>
          </a:p>
          <a:p>
            <a:pPr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fr-CA" sz="4800"/>
              <a:t>	Les citoyens peuvent communiquer avec le Service de l’évaluation en 	composant le 311 ou le 418 641-6311 pour les citoyens de la ville de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/>
              <a:t>	Saint-Augustin-de-Desmaures.</a:t>
            </a:r>
          </a:p>
          <a:p>
            <a:pPr indent="0">
              <a:lnSpc>
                <a:spcPct val="100000"/>
              </a:lnSpc>
              <a:spcBef>
                <a:spcPts val="1200"/>
              </a:spcBef>
              <a:buNone/>
            </a:pPr>
            <a:endParaRPr lang="fr-CA" sz="1300"/>
          </a:p>
          <a:p>
            <a:pPr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/>
              <a:t>	</a:t>
            </a:r>
            <a:r>
              <a:rPr lang="fr-CA" sz="1200">
                <a:solidFill>
                  <a:srgbClr val="000000"/>
                </a:solidFill>
              </a:rPr>
              <a:t>	</a:t>
            </a:r>
          </a:p>
        </p:txBody>
      </p:sp>
      <p:grpSp>
        <p:nvGrpSpPr>
          <p:cNvPr id="25" name="Graphique 5" descr="Présentation avec supports">
            <a:extLst>
              <a:ext uri="{FF2B5EF4-FFF2-40B4-BE49-F238E27FC236}">
                <a16:creationId xmlns:a16="http://schemas.microsoft.com/office/drawing/2014/main" id="{95925EB3-3681-40B6-9247-927BCB429F8B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1113817" y="2083833"/>
            <a:ext cx="226218" cy="208855"/>
            <a:chOff x="29765" y="30632"/>
            <a:chExt cx="226218" cy="208855"/>
          </a:xfrm>
        </p:grpSpPr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B39567D1-9BD3-4085-8096-7556396BEBE3}"/>
                </a:ext>
              </a:extLst>
            </p:cNvPr>
            <p:cNvSpPr/>
            <p:nvPr/>
          </p:nvSpPr>
          <p:spPr>
            <a:xfrm>
              <a:off x="122039" y="75187"/>
              <a:ext cx="59531" cy="71874"/>
            </a:xfrm>
            <a:custGeom>
              <a:avLst/>
              <a:gdLst>
                <a:gd name="connsiteX0" fmla="*/ 0 w 59531"/>
                <a:gd name="connsiteY0" fmla="*/ 0 h 71874"/>
                <a:gd name="connsiteX1" fmla="*/ 59531 w 59531"/>
                <a:gd name="connsiteY1" fmla="*/ 35923 h 71874"/>
                <a:gd name="connsiteX2" fmla="*/ 0 w 59531"/>
                <a:gd name="connsiteY2" fmla="*/ 71874 h 71874"/>
                <a:gd name="connsiteX3" fmla="*/ 0 w 59531"/>
                <a:gd name="connsiteY3" fmla="*/ 0 h 7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531" h="71874">
                  <a:moveTo>
                    <a:pt x="0" y="0"/>
                  </a:moveTo>
                  <a:lnTo>
                    <a:pt x="59531" y="35923"/>
                  </a:lnTo>
                  <a:lnTo>
                    <a:pt x="0" y="7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977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CCE8EBDE-277B-492F-9A74-686C28548E42}"/>
                </a:ext>
              </a:extLst>
            </p:cNvPr>
            <p:cNvSpPr/>
            <p:nvPr/>
          </p:nvSpPr>
          <p:spPr>
            <a:xfrm>
              <a:off x="29765" y="30632"/>
              <a:ext cx="226218" cy="208855"/>
            </a:xfrm>
            <a:custGeom>
              <a:avLst/>
              <a:gdLst>
                <a:gd name="connsiteX0" fmla="*/ 196453 w 226218"/>
                <a:gd name="connsiteY0" fmla="*/ 30632 h 208855"/>
                <a:gd name="connsiteX1" fmla="*/ 196453 w 226218"/>
                <a:gd name="connsiteY1" fmla="*/ 130883 h 208855"/>
                <a:gd name="connsiteX2" fmla="*/ 29766 w 226218"/>
                <a:gd name="connsiteY2" fmla="*/ 130883 h 208855"/>
                <a:gd name="connsiteX3" fmla="*/ 29766 w 226218"/>
                <a:gd name="connsiteY3" fmla="*/ 30632 h 208855"/>
                <a:gd name="connsiteX4" fmla="*/ 220266 w 226218"/>
                <a:gd name="connsiteY4" fmla="*/ 136452 h 208855"/>
                <a:gd name="connsiteX5" fmla="*/ 214313 w 226218"/>
                <a:gd name="connsiteY5" fmla="*/ 136452 h 208855"/>
                <a:gd name="connsiteX6" fmla="*/ 214313 w 226218"/>
                <a:gd name="connsiteY6" fmla="*/ 22278 h 208855"/>
                <a:gd name="connsiteX7" fmla="*/ 220266 w 226218"/>
                <a:gd name="connsiteY7" fmla="*/ 22278 h 208855"/>
                <a:gd name="connsiteX8" fmla="*/ 226219 w 226218"/>
                <a:gd name="connsiteY8" fmla="*/ 16708 h 208855"/>
                <a:gd name="connsiteX9" fmla="*/ 220266 w 226218"/>
                <a:gd name="connsiteY9" fmla="*/ 11139 h 208855"/>
                <a:gd name="connsiteX10" fmla="*/ 119063 w 226218"/>
                <a:gd name="connsiteY10" fmla="*/ 11139 h 208855"/>
                <a:gd name="connsiteX11" fmla="*/ 119063 w 226218"/>
                <a:gd name="connsiteY11" fmla="*/ 5569 h 208855"/>
                <a:gd name="connsiteX12" fmla="*/ 113109 w 226218"/>
                <a:gd name="connsiteY12" fmla="*/ 0 h 208855"/>
                <a:gd name="connsiteX13" fmla="*/ 107156 w 226218"/>
                <a:gd name="connsiteY13" fmla="*/ 5569 h 208855"/>
                <a:gd name="connsiteX14" fmla="*/ 107156 w 226218"/>
                <a:gd name="connsiteY14" fmla="*/ 11139 h 208855"/>
                <a:gd name="connsiteX15" fmla="*/ 5953 w 226218"/>
                <a:gd name="connsiteY15" fmla="*/ 11139 h 208855"/>
                <a:gd name="connsiteX16" fmla="*/ 0 w 226218"/>
                <a:gd name="connsiteY16" fmla="*/ 16708 h 208855"/>
                <a:gd name="connsiteX17" fmla="*/ 5953 w 226218"/>
                <a:gd name="connsiteY17" fmla="*/ 22278 h 208855"/>
                <a:gd name="connsiteX18" fmla="*/ 11906 w 226218"/>
                <a:gd name="connsiteY18" fmla="*/ 22278 h 208855"/>
                <a:gd name="connsiteX19" fmla="*/ 11906 w 226218"/>
                <a:gd name="connsiteY19" fmla="*/ 136452 h 208855"/>
                <a:gd name="connsiteX20" fmla="*/ 5953 w 226218"/>
                <a:gd name="connsiteY20" fmla="*/ 136452 h 208855"/>
                <a:gd name="connsiteX21" fmla="*/ 0 w 226218"/>
                <a:gd name="connsiteY21" fmla="*/ 142022 h 208855"/>
                <a:gd name="connsiteX22" fmla="*/ 5953 w 226218"/>
                <a:gd name="connsiteY22" fmla="*/ 147591 h 208855"/>
                <a:gd name="connsiteX23" fmla="*/ 96857 w 226218"/>
                <a:gd name="connsiteY23" fmla="*/ 147591 h 208855"/>
                <a:gd name="connsiteX24" fmla="*/ 51018 w 226218"/>
                <a:gd name="connsiteY24" fmla="*/ 190476 h 208855"/>
                <a:gd name="connsiteX25" fmla="*/ 51063 w 226218"/>
                <a:gd name="connsiteY25" fmla="*/ 198399 h 208855"/>
                <a:gd name="connsiteX26" fmla="*/ 59531 w 226218"/>
                <a:gd name="connsiteY26" fmla="*/ 198357 h 208855"/>
                <a:gd name="connsiteX27" fmla="*/ 107156 w 226218"/>
                <a:gd name="connsiteY27" fmla="*/ 153801 h 208855"/>
                <a:gd name="connsiteX28" fmla="*/ 107156 w 226218"/>
                <a:gd name="connsiteY28" fmla="*/ 203286 h 208855"/>
                <a:gd name="connsiteX29" fmla="*/ 113109 w 226218"/>
                <a:gd name="connsiteY29" fmla="*/ 208855 h 208855"/>
                <a:gd name="connsiteX30" fmla="*/ 119063 w 226218"/>
                <a:gd name="connsiteY30" fmla="*/ 203286 h 208855"/>
                <a:gd name="connsiteX31" fmla="*/ 119063 w 226218"/>
                <a:gd name="connsiteY31" fmla="*/ 153718 h 208855"/>
                <a:gd name="connsiteX32" fmla="*/ 166688 w 226218"/>
                <a:gd name="connsiteY32" fmla="*/ 198273 h 208855"/>
                <a:gd name="connsiteX33" fmla="*/ 175111 w 226218"/>
                <a:gd name="connsiteY33" fmla="*/ 198273 h 208855"/>
                <a:gd name="connsiteX34" fmla="*/ 175111 w 226218"/>
                <a:gd name="connsiteY34" fmla="*/ 190393 h 208855"/>
                <a:gd name="connsiteX35" fmla="*/ 129361 w 226218"/>
                <a:gd name="connsiteY35" fmla="*/ 147591 h 208855"/>
                <a:gd name="connsiteX36" fmla="*/ 220266 w 226218"/>
                <a:gd name="connsiteY36" fmla="*/ 147591 h 208855"/>
                <a:gd name="connsiteX37" fmla="*/ 226219 w 226218"/>
                <a:gd name="connsiteY37" fmla="*/ 142022 h 208855"/>
                <a:gd name="connsiteX38" fmla="*/ 220266 w 226218"/>
                <a:gd name="connsiteY38" fmla="*/ 136452 h 20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26218" h="208855">
                  <a:moveTo>
                    <a:pt x="196453" y="30632"/>
                  </a:moveTo>
                  <a:lnTo>
                    <a:pt x="196453" y="130883"/>
                  </a:lnTo>
                  <a:lnTo>
                    <a:pt x="29766" y="130883"/>
                  </a:lnTo>
                  <a:lnTo>
                    <a:pt x="29766" y="30632"/>
                  </a:lnTo>
                  <a:close/>
                  <a:moveTo>
                    <a:pt x="220266" y="136452"/>
                  </a:moveTo>
                  <a:lnTo>
                    <a:pt x="214313" y="136452"/>
                  </a:lnTo>
                  <a:lnTo>
                    <a:pt x="214313" y="22278"/>
                  </a:lnTo>
                  <a:lnTo>
                    <a:pt x="220266" y="22278"/>
                  </a:lnTo>
                  <a:cubicBezTo>
                    <a:pt x="223554" y="22278"/>
                    <a:pt x="226219" y="19784"/>
                    <a:pt x="226219" y="16708"/>
                  </a:cubicBezTo>
                  <a:cubicBezTo>
                    <a:pt x="226219" y="13632"/>
                    <a:pt x="223554" y="11139"/>
                    <a:pt x="220266" y="11139"/>
                  </a:cubicBezTo>
                  <a:lnTo>
                    <a:pt x="119063" y="11139"/>
                  </a:lnTo>
                  <a:lnTo>
                    <a:pt x="119063" y="5569"/>
                  </a:lnTo>
                  <a:cubicBezTo>
                    <a:pt x="119063" y="2493"/>
                    <a:pt x="116397" y="0"/>
                    <a:pt x="113109" y="0"/>
                  </a:cubicBezTo>
                  <a:cubicBezTo>
                    <a:pt x="109821" y="0"/>
                    <a:pt x="107156" y="2493"/>
                    <a:pt x="107156" y="5569"/>
                  </a:cubicBezTo>
                  <a:lnTo>
                    <a:pt x="107156" y="11139"/>
                  </a:lnTo>
                  <a:lnTo>
                    <a:pt x="5953" y="11139"/>
                  </a:lnTo>
                  <a:cubicBezTo>
                    <a:pt x="2665" y="11139"/>
                    <a:pt x="0" y="13632"/>
                    <a:pt x="0" y="16708"/>
                  </a:cubicBezTo>
                  <a:cubicBezTo>
                    <a:pt x="0" y="19784"/>
                    <a:pt x="2665" y="22278"/>
                    <a:pt x="5953" y="22278"/>
                  </a:cubicBezTo>
                  <a:lnTo>
                    <a:pt x="11906" y="22278"/>
                  </a:lnTo>
                  <a:lnTo>
                    <a:pt x="11906" y="136452"/>
                  </a:lnTo>
                  <a:lnTo>
                    <a:pt x="5953" y="136452"/>
                  </a:lnTo>
                  <a:cubicBezTo>
                    <a:pt x="2665" y="136452"/>
                    <a:pt x="0" y="138946"/>
                    <a:pt x="0" y="142022"/>
                  </a:cubicBezTo>
                  <a:cubicBezTo>
                    <a:pt x="0" y="145098"/>
                    <a:pt x="2665" y="147591"/>
                    <a:pt x="5953" y="147591"/>
                  </a:cubicBezTo>
                  <a:lnTo>
                    <a:pt x="96857" y="147591"/>
                  </a:lnTo>
                  <a:lnTo>
                    <a:pt x="51018" y="190476"/>
                  </a:lnTo>
                  <a:cubicBezTo>
                    <a:pt x="48692" y="192676"/>
                    <a:pt x="48712" y="196223"/>
                    <a:pt x="51063" y="198399"/>
                  </a:cubicBezTo>
                  <a:cubicBezTo>
                    <a:pt x="53414" y="200575"/>
                    <a:pt x="57205" y="200556"/>
                    <a:pt x="59531" y="198357"/>
                  </a:cubicBezTo>
                  <a:lnTo>
                    <a:pt x="107156" y="153801"/>
                  </a:lnTo>
                  <a:lnTo>
                    <a:pt x="107156" y="203286"/>
                  </a:lnTo>
                  <a:cubicBezTo>
                    <a:pt x="107156" y="206362"/>
                    <a:pt x="109821" y="208855"/>
                    <a:pt x="113109" y="208855"/>
                  </a:cubicBezTo>
                  <a:cubicBezTo>
                    <a:pt x="116397" y="208855"/>
                    <a:pt x="119063" y="206362"/>
                    <a:pt x="119063" y="203286"/>
                  </a:cubicBezTo>
                  <a:lnTo>
                    <a:pt x="119063" y="153718"/>
                  </a:lnTo>
                  <a:lnTo>
                    <a:pt x="166688" y="198273"/>
                  </a:lnTo>
                  <a:cubicBezTo>
                    <a:pt x="169014" y="200450"/>
                    <a:pt x="172785" y="200450"/>
                    <a:pt x="175111" y="198273"/>
                  </a:cubicBezTo>
                  <a:cubicBezTo>
                    <a:pt x="177437" y="196097"/>
                    <a:pt x="177437" y="192569"/>
                    <a:pt x="175111" y="190393"/>
                  </a:cubicBezTo>
                  <a:lnTo>
                    <a:pt x="129361" y="147591"/>
                  </a:lnTo>
                  <a:lnTo>
                    <a:pt x="220266" y="147591"/>
                  </a:lnTo>
                  <a:cubicBezTo>
                    <a:pt x="223554" y="147591"/>
                    <a:pt x="226219" y="145098"/>
                    <a:pt x="226219" y="142022"/>
                  </a:cubicBezTo>
                  <a:cubicBezTo>
                    <a:pt x="226219" y="138946"/>
                    <a:pt x="223554" y="136452"/>
                    <a:pt x="220266" y="136452"/>
                  </a:cubicBezTo>
                  <a:close/>
                </a:path>
              </a:pathLst>
            </a:custGeom>
            <a:solidFill>
              <a:srgbClr val="000000"/>
            </a:solidFill>
            <a:ln w="2977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CA"/>
            </a:p>
          </p:txBody>
        </p:sp>
      </p:grpSp>
      <p:pic>
        <p:nvPicPr>
          <p:cNvPr id="28" name="Graphique 2" descr="Internet">
            <a:extLst>
              <a:ext uri="{FF2B5EF4-FFF2-40B4-BE49-F238E27FC236}">
                <a16:creationId xmlns:a16="http://schemas.microsoft.com/office/drawing/2014/main" id="{12C06C39-B27C-4F42-BD24-80660901080B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2828" y="2476697"/>
            <a:ext cx="295275" cy="29527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744A3112-33E9-4E99-B398-774D5178AF75}"/>
              </a:ext>
            </a:extLst>
          </p:cNvPr>
          <p:cNvPicPr/>
          <p:nvPr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93" y="3001628"/>
            <a:ext cx="295275" cy="217021"/>
          </a:xfrm>
          <a:prstGeom prst="rect">
            <a:avLst/>
          </a:prstGeom>
        </p:spPr>
      </p:pic>
      <p:pic>
        <p:nvPicPr>
          <p:cNvPr id="3" name="Graphique 4" descr="Téléphone">
            <a:extLst>
              <a:ext uri="{FF2B5EF4-FFF2-40B4-BE49-F238E27FC236}">
                <a16:creationId xmlns:a16="http://schemas.microsoft.com/office/drawing/2014/main" id="{9CB81323-0D21-9636-FA14-7C9B5539CA88}"/>
              </a:ext>
            </a:extLst>
          </p:cNvPr>
          <p:cNvPicPr/>
          <p:nvPr>
            <p:custDataLst>
              <p:tags r:id="rId6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97172" y="3854500"/>
            <a:ext cx="257175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199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97143"/>
            <a:ext cx="7886700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DEMANDER UNE RÉVISION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1315"/>
            <a:ext cx="6393123" cy="297401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</a:rPr>
              <a:t>Les citoyens souhaitant déposer une demande de révision doivent :</a:t>
            </a:r>
          </a:p>
          <a:p>
            <a:pPr lvl="1"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100">
                <a:solidFill>
                  <a:srgbClr val="000000"/>
                </a:solidFill>
              </a:rPr>
              <a:t>	Utiliser l’application en ligne disponible sur le site Internet de la Ville de Québec</a:t>
            </a:r>
          </a:p>
          <a:p>
            <a:pPr lvl="2">
              <a:spcBef>
                <a:spcPts val="1200"/>
              </a:spcBef>
              <a:buSzPct val="70000"/>
              <a:buFont typeface="Wingdings" panose="05000000000000000000" pitchFamily="2" charset="2"/>
              <a:buChar char="§"/>
            </a:pPr>
            <a:r>
              <a:rPr lang="fr-CA" sz="1100">
                <a:solidFill>
                  <a:srgbClr val="000000"/>
                </a:solidFill>
              </a:rPr>
              <a:t>Remplir le formulaire </a:t>
            </a:r>
          </a:p>
          <a:p>
            <a:pPr lvl="2">
              <a:spcBef>
                <a:spcPts val="600"/>
              </a:spcBef>
              <a:buSzPct val="70000"/>
              <a:buFont typeface="Wingdings" panose="05000000000000000000" pitchFamily="2" charset="2"/>
              <a:buChar char="§"/>
            </a:pPr>
            <a:r>
              <a:rPr lang="fr-CA" sz="1100">
                <a:solidFill>
                  <a:srgbClr val="000000"/>
                </a:solidFill>
              </a:rPr>
              <a:t>Acquitter les frais</a:t>
            </a:r>
          </a:p>
          <a:p>
            <a:pPr marL="342900" lvl="1" indent="0">
              <a:spcBef>
                <a:spcPts val="1200"/>
              </a:spcBef>
              <a:buNone/>
            </a:pPr>
            <a:r>
              <a:rPr lang="fr-CA" sz="1100">
                <a:solidFill>
                  <a:srgbClr val="000000"/>
                </a:solidFill>
              </a:rPr>
              <a:t>	ou</a:t>
            </a:r>
          </a:p>
          <a:p>
            <a:pPr lvl="1"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100">
                <a:solidFill>
                  <a:srgbClr val="000000"/>
                </a:solidFill>
              </a:rPr>
              <a:t>	Envoyer leur demande par la poste ou la déposer en personne en utilisant le formulaire 	« Demande de révision du rôle d’évaluation foncière »</a:t>
            </a:r>
            <a:r>
              <a:rPr lang="fr-CA" sz="1100" i="1">
                <a:solidFill>
                  <a:srgbClr val="000000"/>
                </a:solidFill>
              </a:rPr>
              <a:t> </a:t>
            </a:r>
            <a:r>
              <a:rPr lang="fr-CA" sz="1100">
                <a:solidFill>
                  <a:srgbClr val="000000"/>
                </a:solidFill>
              </a:rPr>
              <a:t>dûment complété disponible sur le 	</a:t>
            </a:r>
            <a:r>
              <a:rPr lang="fr-CA" sz="1100"/>
              <a:t>site </a:t>
            </a:r>
            <a:r>
              <a:rPr lang="fr-CA" sz="1100" kern="700" spc="1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www.ville.quebec.qc.ca/evaluation</a:t>
            </a:r>
            <a:endParaRPr lang="fr-CA" sz="1100"/>
          </a:p>
          <a:p>
            <a:pPr marL="172800" indent="-1728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 frais non remboursables sont exigés pour chaque demande de révision. </a:t>
            </a:r>
          </a:p>
          <a:p>
            <a:pPr marL="172800" indent="-1728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highlight>
                  <a:srgbClr val="FFFFFF"/>
                </a:highlight>
              </a:rPr>
              <a:t>Il est possible de </a:t>
            </a:r>
            <a:r>
              <a:rPr lang="fr-CA" sz="12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demander la révision d’un dossier au plus tard le </a:t>
            </a:r>
            <a:r>
              <a:rPr lang="fr-CA" sz="12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30 avril 2025</a:t>
            </a:r>
            <a:r>
              <a:rPr lang="fr-CA" sz="12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 </a:t>
            </a:r>
            <a:endParaRPr lang="fr-CA" sz="120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E8966AB-16C1-81DA-5BE9-B0C6A6D780BB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265578" y="1729600"/>
            <a:ext cx="739588" cy="200055"/>
            <a:chOff x="299198" y="1716152"/>
            <a:chExt cx="739588" cy="200055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6EE7D106-999C-04A6-A22C-0A49000438A9}"/>
                </a:ext>
              </a:extLst>
            </p:cNvPr>
            <p:cNvSpPr/>
            <p:nvPr/>
          </p:nvSpPr>
          <p:spPr>
            <a:xfrm>
              <a:off x="299198" y="1727947"/>
              <a:ext cx="699247" cy="17481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CE1B1A5-47AB-69ED-06DB-0493485CB84A}"/>
                </a:ext>
              </a:extLst>
            </p:cNvPr>
            <p:cNvSpPr txBox="1"/>
            <p:nvPr/>
          </p:nvSpPr>
          <p:spPr>
            <a:xfrm>
              <a:off x="339539" y="1716152"/>
              <a:ext cx="6992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700">
                  <a:latin typeface="Arial" panose="020B0604020202020204" pitchFamily="34" charset="0"/>
                  <a:cs typeface="Arial" panose="020B0604020202020204" pitchFamily="34" charset="0"/>
                </a:rPr>
                <a:t>NOUVEAU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5962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97143"/>
            <a:ext cx="7886700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DIFFUSION DES RÔLES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1315"/>
            <a:ext cx="5321300" cy="14280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indent="-17272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</a:rPr>
              <a:t>L’ensemble des propriétaires de l’agglomération recevront un avis d’évaluation au plus tard le 1</a:t>
            </a:r>
            <a:r>
              <a:rPr lang="fr-CA" sz="1200" baseline="30000">
                <a:solidFill>
                  <a:srgbClr val="000000"/>
                </a:solidFill>
              </a:rPr>
              <a:t>er</a:t>
            </a:r>
            <a:r>
              <a:rPr lang="fr-CA" sz="1200">
                <a:solidFill>
                  <a:srgbClr val="000000"/>
                </a:solidFill>
              </a:rPr>
              <a:t> mars 2025.</a:t>
            </a:r>
          </a:p>
          <a:p>
            <a:pPr marL="0" indent="0">
              <a:spcBef>
                <a:spcPts val="600"/>
              </a:spcBef>
              <a:buNone/>
            </a:pPr>
            <a:endParaRPr lang="fr-CA" sz="1200">
              <a:solidFill>
                <a:srgbClr val="000000"/>
              </a:solidFill>
            </a:endParaRPr>
          </a:p>
          <a:p>
            <a:pPr marL="172720" indent="-17272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</a:rPr>
              <a:t>Les rôles de l’agglomération de Québec sont disponibles dès maintenant sur le site Internet de la Ville de Québec.</a:t>
            </a:r>
          </a:p>
        </p:txBody>
      </p:sp>
    </p:spTree>
    <p:extLst>
      <p:ext uri="{BB962C8B-B14F-4D97-AF65-F5344CB8AC3E}">
        <p14:creationId xmlns:p14="http://schemas.microsoft.com/office/powerpoint/2010/main" val="148557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LES MÉTHODES D’ÉVALUATION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344"/>
            <a:ext cx="6827744" cy="228042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72720" indent="-172720">
              <a:lnSpc>
                <a:spcPct val="110000"/>
              </a:lnSpc>
              <a:spcBef>
                <a:spcPts val="1200"/>
              </a:spcBef>
              <a:buNone/>
            </a:pPr>
            <a:r>
              <a:rPr lang="fr-CA" sz="1500" b="1">
                <a:latin typeface="Arial"/>
                <a:cs typeface="Arial"/>
              </a:rPr>
              <a:t>MÉTHODE DU COÛT </a:t>
            </a:r>
            <a:endParaRPr lang="fr-FR" sz="1500"/>
          </a:p>
          <a:p>
            <a:pPr marL="0" indent="-172720">
              <a:lnSpc>
                <a:spcPct val="110000"/>
              </a:lnSpc>
              <a:spcBef>
                <a:spcPts val="1200"/>
              </a:spcBef>
              <a:buNone/>
            </a:pPr>
            <a:r>
              <a:rPr lang="fr-CA" sz="13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Elle est basée sur ce qu’il en coûterait pour construire une propriété donnée à la date de référence, en tenant compte de certains critères:</a:t>
            </a:r>
          </a:p>
          <a:p>
            <a:pPr marL="515620" lvl="3" indent="-172720">
              <a:lnSpc>
                <a:spcPct val="11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300">
                <a:solidFill>
                  <a:srgbClr val="000000"/>
                </a:solidFill>
                <a:latin typeface="Arial"/>
                <a:cs typeface="Arial"/>
              </a:rPr>
              <a:t>La valeur du terrain;</a:t>
            </a:r>
          </a:p>
          <a:p>
            <a:pPr marL="515620" lvl="3" indent="-172720">
              <a:lnSpc>
                <a:spcPct val="11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300">
                <a:solidFill>
                  <a:srgbClr val="000000"/>
                </a:solidFill>
                <a:latin typeface="Arial"/>
                <a:cs typeface="Arial"/>
              </a:rPr>
              <a:t>Les caractéristiques physiques du bâtiment;</a:t>
            </a:r>
          </a:p>
          <a:p>
            <a:pPr marL="515620" lvl="3" indent="-172720">
              <a:lnSpc>
                <a:spcPct val="110000"/>
              </a:lnSpc>
              <a:spcBef>
                <a:spcPts val="1200"/>
              </a:spcBef>
              <a:buSzPct val="80000"/>
              <a:buFont typeface="Wingdings" panose="05000000000000000000" pitchFamily="2" charset="2"/>
              <a:buChar char="§"/>
            </a:pPr>
            <a:r>
              <a:rPr lang="fr-CA" sz="1300">
                <a:solidFill>
                  <a:srgbClr val="000000"/>
                </a:solidFill>
                <a:latin typeface="Arial"/>
                <a:cs typeface="Arial"/>
              </a:rPr>
              <a:t>Les dépréciations,</a:t>
            </a:r>
            <a:r>
              <a:rPr lang="fr-CA" sz="13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r-CA" sz="1300">
                <a:solidFill>
                  <a:srgbClr val="000000"/>
                </a:solidFill>
                <a:latin typeface="Arial"/>
                <a:cs typeface="Arial"/>
              </a:rPr>
              <a:t>notamment celle </a:t>
            </a:r>
            <a:r>
              <a:rPr lang="fr-CA" sz="13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due à son âge.</a:t>
            </a:r>
            <a:endParaRPr lang="fr-CA" sz="1300">
              <a:solidFill>
                <a:srgbClr val="000000"/>
              </a:solidFill>
              <a:latin typeface="Arial"/>
              <a:cs typeface="Arial"/>
            </a:endParaRPr>
          </a:p>
          <a:p>
            <a:pPr marL="0" lvl="2" indent="0">
              <a:lnSpc>
                <a:spcPct val="110000"/>
              </a:lnSpc>
              <a:spcBef>
                <a:spcPts val="1200"/>
              </a:spcBef>
              <a:buSzPct val="100000"/>
              <a:buNone/>
            </a:pPr>
            <a:r>
              <a:rPr lang="fr-CA" sz="1300">
                <a:solidFill>
                  <a:srgbClr val="000000"/>
                </a:solidFill>
                <a:latin typeface="Arial"/>
                <a:cs typeface="Arial"/>
              </a:rPr>
              <a:t>Cette méthode s’applique à tous les immeubles à l’exception des copropriétés.</a:t>
            </a:r>
            <a:br>
              <a:rPr lang="fr-CA" sz="800"/>
            </a:br>
            <a:endParaRPr lang="fr-CA" sz="1100">
              <a:latin typeface="Arial"/>
              <a:cs typeface="Arial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400">
              <a:latin typeface="Arial"/>
              <a:cs typeface="Arial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400">
              <a:latin typeface="Arial"/>
              <a:cs typeface="Arial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300"/>
          </a:p>
          <a:p>
            <a:pPr marL="171450" indent="0">
              <a:buNone/>
            </a:pPr>
            <a:endParaRPr lang="fr-CA" sz="1200"/>
          </a:p>
          <a:p>
            <a:pPr marL="171450" indent="-171450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5614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4">
            <a:extLst>
              <a:ext uri="{FF2B5EF4-FFF2-40B4-BE49-F238E27FC236}">
                <a16:creationId xmlns:a16="http://schemas.microsoft.com/office/drawing/2014/main" id="{D8CCBBB1-0750-4911-9DC7-8F78D085A17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1054894"/>
            <a:ext cx="7886700" cy="994172"/>
          </a:xfrm>
        </p:spPr>
        <p:txBody>
          <a:bodyPr/>
          <a:lstStyle/>
          <a:p>
            <a:r>
              <a:rPr lang="fr-CA"/>
              <a:t>ville.quebec.qc.ca/evaluation</a:t>
            </a:r>
          </a:p>
        </p:txBody>
      </p:sp>
      <p:sp>
        <p:nvSpPr>
          <p:cNvPr id="3" name="Titre 4">
            <a:extLst>
              <a:ext uri="{FF2B5EF4-FFF2-40B4-BE49-F238E27FC236}">
                <a16:creationId xmlns:a16="http://schemas.microsoft.com/office/drawing/2014/main" id="{9DB7FCA1-B7E2-4577-8258-CE7FD97A587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28650" y="4149328"/>
            <a:ext cx="219075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1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A" sz="1200"/>
              <a:t>Service de l’évaluation</a:t>
            </a:r>
          </a:p>
        </p:txBody>
      </p:sp>
    </p:spTree>
    <p:extLst>
      <p:ext uri="{BB962C8B-B14F-4D97-AF65-F5344CB8AC3E}">
        <p14:creationId xmlns:p14="http://schemas.microsoft.com/office/powerpoint/2010/main" val="78267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LES MÉTHODES D’ÉVALUATION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919"/>
            <a:ext cx="6904915" cy="2532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indent="-172720">
              <a:spcBef>
                <a:spcPts val="1200"/>
              </a:spcBef>
              <a:buNone/>
            </a:pPr>
            <a:r>
              <a:rPr lang="fr-CA" sz="1400" b="1">
                <a:latin typeface="Arial"/>
                <a:cs typeface="Arial"/>
              </a:rPr>
              <a:t>MÉTHODE DE COMPARAISON</a:t>
            </a:r>
            <a:endParaRPr lang="fr-FR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>
                <a:latin typeface="Arial"/>
                <a:cs typeface="Arial"/>
              </a:rPr>
              <a:t>Elle consiste à comparer, dans un secteur similaire, des immeubles vendus et semblables à la propriété à évaluer, tout en considérant les points de divergence de ceux-ci.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>
                <a:latin typeface="Arial"/>
                <a:cs typeface="Arial"/>
              </a:rPr>
              <a:t>Cette méthode s’applique aux immeubles résidentiels et commerciaux de petit gabarit.</a:t>
            </a:r>
          </a:p>
          <a:p>
            <a:pPr marL="0" indent="0">
              <a:spcBef>
                <a:spcPts val="1200"/>
              </a:spcBef>
              <a:buNone/>
            </a:pPr>
            <a:endParaRPr lang="fr-CA" sz="1400">
              <a:latin typeface="Arial"/>
              <a:cs typeface="Arial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300"/>
          </a:p>
          <a:p>
            <a:pPr marL="171450" indent="0">
              <a:buNone/>
            </a:pPr>
            <a:endParaRPr lang="fr-CA" sz="1200"/>
          </a:p>
          <a:p>
            <a:pPr marL="0" indent="0">
              <a:buNone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775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C87A9-C6A1-49A2-B89E-CD0A36A8ABD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LES MÉTHODES D’ÉVALUATION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8EEA8D1-4BAE-4CC2-90C9-822A2767C20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919"/>
            <a:ext cx="6904915" cy="2532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indent="-172720">
              <a:spcBef>
                <a:spcPts val="1200"/>
              </a:spcBef>
              <a:buNone/>
            </a:pPr>
            <a:r>
              <a:rPr lang="fr-CA" sz="1400" b="1">
                <a:latin typeface="Arial"/>
                <a:cs typeface="Arial"/>
              </a:rPr>
              <a:t>MÉTHODE DU REVENU</a:t>
            </a:r>
            <a:endParaRPr lang="fr-FR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>
                <a:latin typeface="Arial"/>
                <a:cs typeface="Arial"/>
              </a:rPr>
              <a:t>L’indication de la valeur est obtenue en actualisant les revenus de location anticipés de l’immeuble.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>
                <a:latin typeface="Arial"/>
                <a:cs typeface="Arial"/>
              </a:rPr>
              <a:t>Il s'agit de prendre en compte les revenus de l'immeuble et non pas ceux des commerces qui occupent l'immeuble.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CA" sz="1200">
                <a:latin typeface="Arial"/>
                <a:cs typeface="Arial"/>
              </a:rPr>
              <a:t>Cette méthode s’applique, entre autres, aux immeubles résidentiels locatifs, aux centres commerciaux et aux immeubles de bureaux.</a:t>
            </a:r>
          </a:p>
          <a:p>
            <a:pPr marL="0" indent="0">
              <a:spcBef>
                <a:spcPts val="1200"/>
              </a:spcBef>
              <a:buNone/>
            </a:pPr>
            <a:endParaRPr lang="fr-CA" sz="1300"/>
          </a:p>
          <a:p>
            <a:pPr marL="171450" indent="0">
              <a:buNone/>
            </a:pPr>
            <a:endParaRPr lang="fr-CA" sz="1200"/>
          </a:p>
          <a:p>
            <a:pPr marL="171450" indent="-171450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695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4C924-B16B-4CBA-8647-CA4907A507E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DATES IMPORTANTES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A08A77-0A1D-454C-BBDC-0C49F580641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919"/>
            <a:ext cx="6209180" cy="298375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Les rôles d’évaluation foncière 2025-2026-2027 de l’agglomération de Québec ont été déposés aujourd’hui.</a:t>
            </a:r>
            <a:endParaRPr lang="fr-FR"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Les variations des valeurs représentent l’évolution du marché entre le 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fr-CA" sz="1200" b="1" baseline="30000">
                <a:solidFill>
                  <a:srgbClr val="000000"/>
                </a:solidFill>
                <a:latin typeface="Arial"/>
                <a:cs typeface="Arial"/>
              </a:rPr>
              <a:t>er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 juillet 2020 </a:t>
            </a: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et le 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fr-CA" sz="1200" b="1" baseline="30000">
                <a:solidFill>
                  <a:srgbClr val="000000"/>
                </a:solidFill>
                <a:latin typeface="Arial"/>
                <a:cs typeface="Arial"/>
              </a:rPr>
              <a:t>er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 juillet 2023</a:t>
            </a: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Les rôles 2025-2026-2027 prendront effet le </a:t>
            </a:r>
            <a:r>
              <a:rPr lang="fr-CA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fr-CA" sz="1200" b="1" i="0" u="none" strike="noStrike" baseline="30000">
                <a:solidFill>
                  <a:srgbClr val="000000"/>
                </a:solidFill>
                <a:latin typeface="Arial"/>
                <a:cs typeface="Arial"/>
              </a:rPr>
              <a:t>er</a:t>
            </a:r>
            <a:r>
              <a:rPr lang="fr-CA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janvier 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2025</a:t>
            </a:r>
            <a:r>
              <a:rPr lang="fr-CA" sz="120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56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4C924-B16B-4CBA-8647-CA4907A507E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MARCHÉ DE RÉFÉRENCE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A08A77-0A1D-454C-BBDC-0C49F580641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397919"/>
            <a:ext cx="6343650" cy="29837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Les valeurs inscrites aux rôles reflètent les conditions du marché au </a:t>
            </a:r>
            <a:r>
              <a:rPr lang="fr-CA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fr-CA" sz="1200" b="1" i="0" u="none" strike="noStrike" baseline="30000">
                <a:solidFill>
                  <a:srgbClr val="000000"/>
                </a:solidFill>
                <a:latin typeface="Arial"/>
                <a:cs typeface="Arial"/>
              </a:rPr>
              <a:t>er </a:t>
            </a:r>
            <a:r>
              <a:rPr lang="fr-CA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juillet </a:t>
            </a:r>
            <a:r>
              <a:rPr lang="fr-CA" sz="1200" b="1">
                <a:solidFill>
                  <a:srgbClr val="000000"/>
                </a:solidFill>
                <a:latin typeface="Arial"/>
                <a:cs typeface="Arial"/>
              </a:rPr>
              <a:t>2023</a:t>
            </a:r>
            <a:r>
              <a:rPr lang="fr-CA" sz="120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fr-FR"/>
          </a:p>
          <a:p>
            <a:pPr marL="17272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Il s’agit d’une prescription de la </a:t>
            </a:r>
            <a:r>
              <a:rPr lang="fr-CA" sz="1200" i="1">
                <a:solidFill>
                  <a:srgbClr val="000000"/>
                </a:solidFill>
                <a:latin typeface="Arial"/>
                <a:cs typeface="Arial"/>
              </a:rPr>
              <a:t>Loi sur la fiscalité municipale </a:t>
            </a: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édictée par le ministère des Affaires municipales et de l’Habitation. Selon la loi, les rôles doivent être déposés cette année, entre le 15 août et le 15 septembre.  </a:t>
            </a:r>
          </a:p>
          <a:p>
            <a:pPr marL="17272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Le Service de l’évaluation applique les dispositions de la loi.</a:t>
            </a:r>
          </a:p>
          <a:p>
            <a:pPr marL="17272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20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fr-CA" sz="12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ous avons obtenu l’ensemble des renseignements requis à une lecture adéquate du marché et à la confection de</a:t>
            </a:r>
            <a:r>
              <a:rPr lang="fr-CA" sz="1200" b="0" i="0" u="none" strike="noStrike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CA" sz="12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rôles de qualité.</a:t>
            </a:r>
          </a:p>
          <a:p>
            <a:pPr marL="0" indent="0">
              <a:buNone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24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53A2E-EFF0-4994-B7C0-4E3206AECE4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1314881"/>
            <a:ext cx="7886700" cy="1125140"/>
          </a:xfrm>
        </p:spPr>
        <p:txBody>
          <a:bodyPr/>
          <a:lstStyle/>
          <a:p>
            <a:r>
              <a:rPr lang="fr-FR" b="0">
                <a:latin typeface="Proxima Nova Extrabold" panose="02000506030000020004" pitchFamily="50" charset="0"/>
              </a:rPr>
              <a:t>AGGLOMÉRATION DE QUÉBEC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703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re 1">
            <a:extLst>
              <a:ext uri="{FF2B5EF4-FFF2-40B4-BE49-F238E27FC236}">
                <a16:creationId xmlns:a16="http://schemas.microsoft.com/office/drawing/2014/main" id="{7D1BE798-B17F-4F95-BAAC-B29A90F2EB1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403747"/>
            <a:ext cx="7977468" cy="994172"/>
          </a:xfrm>
        </p:spPr>
        <p:txBody>
          <a:bodyPr>
            <a:normAutofit/>
          </a:bodyPr>
          <a:lstStyle/>
          <a:p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FAITS SAILLANTS</a:t>
            </a:r>
            <a:br>
              <a:rPr lang="fr-CA" sz="1800">
                <a:solidFill>
                  <a:schemeClr val="accent1">
                    <a:lumMod val="50000"/>
                  </a:schemeClr>
                </a:solidFill>
              </a:rPr>
            </a:br>
            <a:r>
              <a:rPr lang="fr-CA" sz="1800">
                <a:solidFill>
                  <a:schemeClr val="accent1">
                    <a:lumMod val="50000"/>
                  </a:schemeClr>
                </a:solidFill>
              </a:rPr>
              <a:t>AGGLOMÉRATION DE QUÉBEC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310EC04-156A-3E4C-BE07-DE1E4F11CCC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7882" y="4297091"/>
            <a:ext cx="5162550" cy="20955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59BB9C2-425B-948C-5174-E4883D543D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82" y="1397919"/>
            <a:ext cx="23336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eb9bb4c-5d92-4232-aade-89fac8322ec6" xsi:nil="true"/>
    <lcf76f155ced4ddcb4097134ff3c332f xmlns="2870e091-a91b-4729-b6fd-65492d2f35a6">
      <Terms xmlns="http://schemas.microsoft.com/office/infopath/2007/PartnerControls"/>
    </lcf76f155ced4ddcb4097134ff3c332f>
    <SharedWithUsers xmlns="1eb9bb4c-5d92-4232-aade-89fac8322ec6">
      <UserInfo>
        <DisplayName>Cormier, Daniel (EVA-CRE)</DisplayName>
        <AccountId>33</AccountId>
        <AccountType/>
      </UserInfo>
      <UserInfo>
        <DisplayName>Lavoie, Jean-Pascal (RCC-DIR)</DisplayName>
        <AccountId>83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F2D4BD9B5BCB4D9EFAD2BAD02F710E" ma:contentTypeVersion="13" ma:contentTypeDescription="Crée un document." ma:contentTypeScope="" ma:versionID="aa87b6cb1b71c3802b83833a5b465dcb">
  <xsd:schema xmlns:xsd="http://www.w3.org/2001/XMLSchema" xmlns:xs="http://www.w3.org/2001/XMLSchema" xmlns:p="http://schemas.microsoft.com/office/2006/metadata/properties" xmlns:ns2="2870e091-a91b-4729-b6fd-65492d2f35a6" xmlns:ns3="1eb9bb4c-5d92-4232-aade-89fac8322ec6" targetNamespace="http://schemas.microsoft.com/office/2006/metadata/properties" ma:root="true" ma:fieldsID="4a882517bf35ddab653f5545ac26ce80" ns2:_="" ns3:_="">
    <xsd:import namespace="2870e091-a91b-4729-b6fd-65492d2f35a6"/>
    <xsd:import namespace="1eb9bb4c-5d92-4232-aade-89fac8322e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70e091-a91b-4729-b6fd-65492d2f3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903f2ebe-2a37-4313-93ba-38cc5a334d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b9bb4c-5d92-4232-aade-89fac8322ec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20d2a3-9d07-46a4-8a7b-eebcb11906ac}" ma:internalName="TaxCatchAll" ma:showField="CatchAllData" ma:web="1eb9bb4c-5d92-4232-aade-89fac8322e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A1541D-CEF3-495E-B6A2-E30519CF7501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1eb9bb4c-5d92-4232-aade-89fac8322ec6"/>
    <ds:schemaRef ds:uri="http://schemas.openxmlformats.org/package/2006/metadata/core-properties"/>
    <ds:schemaRef ds:uri="2870e091-a91b-4729-b6fd-65492d2f35a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670C5B-90DB-4FFF-A9FB-9CD6AACDD1E7}">
  <ds:schemaRefs>
    <ds:schemaRef ds:uri="1eb9bb4c-5d92-4232-aade-89fac8322ec6"/>
    <ds:schemaRef ds:uri="2870e091-a91b-4729-b6fd-65492d2f3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ECC7620-1F42-4F32-8FF4-22DD53D89C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841</Words>
  <Application>Microsoft Office PowerPoint</Application>
  <PresentationFormat>Affichage à l'écran (16:9)</PresentationFormat>
  <Paragraphs>89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Helvetica 55 Roman</vt:lpstr>
      <vt:lpstr>Proxima Nova</vt:lpstr>
      <vt:lpstr>Proxima Nova Extrabold</vt:lpstr>
      <vt:lpstr>Wingdings</vt:lpstr>
      <vt:lpstr>Thème Office</vt:lpstr>
      <vt:lpstr>Présentation des RÔLES D’ÉVALUATION  FONCIÈRE de l’agglomération de Québec</vt:lpstr>
      <vt:lpstr>RESPONSABILITÉS ET COMPÉTENCES</vt:lpstr>
      <vt:lpstr>LES MÉTHODES D’ÉVALUATION</vt:lpstr>
      <vt:lpstr>LES MÉTHODES D’ÉVALUATION</vt:lpstr>
      <vt:lpstr>LES MÉTHODES D’ÉVALUATION</vt:lpstr>
      <vt:lpstr>DATES IMPORTANTES</vt:lpstr>
      <vt:lpstr>MARCHÉ DE RÉFÉRENCE</vt:lpstr>
      <vt:lpstr>AGGLOMÉRATION DE QUÉBEC</vt:lpstr>
      <vt:lpstr>FAITS SAILLANTS AGGLOMÉRATION DE QUÉBEC</vt:lpstr>
      <vt:lpstr>FAITS SAILLANTS AGGLOMÉRATION DE QUÉBEC</vt:lpstr>
      <vt:lpstr>FAITS SAILLANTS AGGLOMÉRATION DE QUÉBEC</vt:lpstr>
      <vt:lpstr>FAITS SAILLANTS AGGLOMÉRATION DE QUÉBEC</vt:lpstr>
      <vt:lpstr>SOMMAIRE PAR TERRITOIRE AGGLOMÉRATION DE QUÉBEC</vt:lpstr>
      <vt:lpstr>VILLE DE QUÉBEC</vt:lpstr>
      <vt:lpstr>FAITS SAILLANTS VILLE DE QUÉBEC</vt:lpstr>
      <vt:lpstr>FAITS SAILLANTS VILLE DE QUÉBEC</vt:lpstr>
      <vt:lpstr>FAITS SAILLANTS VILLE DE QUÉBEC</vt:lpstr>
      <vt:lpstr>FAITS SAILLANTS VILLE DE QUÉBEC</vt:lpstr>
      <vt:lpstr>RÉSUMÉ DU RÔLE VILLE DE QUÉBEC</vt:lpstr>
      <vt:lpstr>VARIATION DE LA VALEUR AUX RÔLES D’ÉVALUATION DEPUIS 2007 VILLE DE QUÉBEC</vt:lpstr>
      <vt:lpstr>SYNTHÈSE DES IMMEUBLES RÉSIDENTIELS ET MULTIRÉSIDENTIELS VILLE DE QUÉBEC</vt:lpstr>
      <vt:lpstr>SYNTHÈSE DES IMMEUBLES NON RÉSIDENTIELS ET INDUSTRIELS VILLE  DE QUÉBEC</vt:lpstr>
      <vt:lpstr>DÉTAILS POUR LES IMMEUBLES COMMERCIAUX ET DE SERVICES VILLE DE QUÉBEC</vt:lpstr>
      <vt:lpstr>SYNTHÈSE DE LA VALEUR MOYENNE VILLE DE QUÉBEC</vt:lpstr>
      <vt:lpstr>SYNTHÈSE DE LA VALEUR MOYENNE PAR ARRONDISSEMENT VILLE DE QUÉBEC</vt:lpstr>
      <vt:lpstr>VARIATION DES VALEURS AUX RÔLES D’ÉVALUATION DEPUIS 2007 VILLE DE QUÉBEC</vt:lpstr>
      <vt:lpstr>SERVICE AUX CITOYENS</vt:lpstr>
      <vt:lpstr>DEMANDER UNE RÉVISION</vt:lpstr>
      <vt:lpstr>DIFFUSION DES RÔLES</vt:lpstr>
      <vt:lpstr>ville.quebec.qc.ca/evaluation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Gagné</dc:creator>
  <cp:lastModifiedBy>Lavoie, Jean-Pascal (RCC-DIR)</cp:lastModifiedBy>
  <cp:revision>2</cp:revision>
  <dcterms:created xsi:type="dcterms:W3CDTF">2021-07-09T18:45:13Z</dcterms:created>
  <dcterms:modified xsi:type="dcterms:W3CDTF">2024-09-04T15:31:52Z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0x010100DAF2D4BD9B5BCB4D9EFAD2BAD02F710E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Order">
    <vt:r8>26800</vt:r8>
  </property>
  <property fmtid="{D5CDD505-2E9C-101B-9397-08002B2CF9AE}" pid="10" name="MediaServiceImageTags">
    <vt:lpwstr/>
  </property>
</Properties>
</file>